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notesMasterIdLst>
    <p:notesMasterId r:id="rId24"/>
  </p:notesMasterIdLst>
  <p:sldIdLst>
    <p:sldId id="256" r:id="rId4"/>
    <p:sldId id="325" r:id="rId5"/>
    <p:sldId id="322" r:id="rId6"/>
    <p:sldId id="324" r:id="rId7"/>
    <p:sldId id="257" r:id="rId8"/>
    <p:sldId id="305" r:id="rId9"/>
    <p:sldId id="306" r:id="rId10"/>
    <p:sldId id="308" r:id="rId11"/>
    <p:sldId id="307" r:id="rId12"/>
    <p:sldId id="309" r:id="rId13"/>
    <p:sldId id="310" r:id="rId14"/>
    <p:sldId id="323" r:id="rId15"/>
    <p:sldId id="326" r:id="rId16"/>
    <p:sldId id="312" r:id="rId17"/>
    <p:sldId id="311" r:id="rId18"/>
    <p:sldId id="320" r:id="rId19"/>
    <p:sldId id="283" r:id="rId20"/>
    <p:sldId id="321" r:id="rId21"/>
    <p:sldId id="317" r:id="rId22"/>
    <p:sldId id="319" r:id="rId23"/>
  </p:sldIdLst>
  <p:sldSz cx="9144000" cy="5143500" type="screen16x9"/>
  <p:notesSz cx="6797675" cy="992663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0660"/>
    <a:srgbClr val="190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43" autoAdjust="0"/>
  </p:normalViewPr>
  <p:slideViewPr>
    <p:cSldViewPr>
      <p:cViewPr varScale="1">
        <p:scale>
          <a:sx n="143" d="100"/>
          <a:sy n="143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361592792057708E-2"/>
          <c:y val="0.1593363828029325"/>
          <c:w val="0.85986085790103473"/>
          <c:h val="0.57942763703139"/>
        </c:manualLayout>
      </c:layout>
      <c:bar3DChart>
        <c:barDir val="col"/>
        <c:grouping val="clustered"/>
        <c:varyColors val="0"/>
        <c:ser>
          <c:idx val="0"/>
          <c:order val="0"/>
          <c:tx>
            <c:v>%</c:v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2.8285677729796871E-2"/>
                  <c:y val="-3.247244559033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107291357426587E-2"/>
                  <c:y val="4.4599131386423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56,3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033554104188787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3600" b="1" i="0" u="none" strike="noStrike" kern="1200" baseline="0">
                    <a:solidFill>
                      <a:prstClr val="black"/>
                    </a:solidFill>
                    <a:latin typeface="Traditional Arabic" panose="02020603050405020304" pitchFamily="18" charset="-78"/>
                    <a:ea typeface="+mn-ea"/>
                    <a:cs typeface="Traditional Arabic" panose="02020603050405020304" pitchFamily="18" charset="-78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Lit>
              <c:formatCode>General</c:formatCode>
              <c:ptCount val="3"/>
              <c:pt idx="0">
                <c:v>2017</c:v>
              </c:pt>
              <c:pt idx="1">
                <c:v>2024</c:v>
              </c:pt>
              <c:pt idx="2">
                <c:v>2030</c:v>
              </c:pt>
            </c:numLit>
          </c:cat>
          <c:val>
            <c:numRef>
              <c:f>'[Лист Microsoft Excel.xlsx]Лист1'!$I$4:$K$4</c:f>
              <c:numCache>
                <c:formatCode>General</c:formatCode>
                <c:ptCount val="3"/>
                <c:pt idx="0">
                  <c:v>39.200000000000003</c:v>
                </c:pt>
                <c:pt idx="1">
                  <c:v>55</c:v>
                </c:pt>
                <c:pt idx="2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633536"/>
        <c:axId val="5739648"/>
        <c:axId val="0"/>
      </c:bar3DChart>
      <c:catAx>
        <c:axId val="563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algn="ctr">
              <a:defRPr lang="ru-RU" sz="2800" b="1" i="0" u="none" strike="noStrike" kern="1200" baseline="0">
                <a:solidFill>
                  <a:prstClr val="black"/>
                </a:solidFill>
                <a:latin typeface="Traditional Arabic" panose="02020603050405020304" pitchFamily="18" charset="-78"/>
                <a:ea typeface="+mn-ea"/>
                <a:cs typeface="Traditional Arabic" panose="02020603050405020304" pitchFamily="18" charset="-78"/>
              </a:defRPr>
            </a:pPr>
            <a:endParaRPr lang="ru-RU"/>
          </a:p>
        </c:txPr>
        <c:crossAx val="5739648"/>
        <c:crosses val="autoZero"/>
        <c:auto val="1"/>
        <c:lblAlgn val="ctr"/>
        <c:lblOffset val="100"/>
        <c:noMultiLvlLbl val="0"/>
      </c:catAx>
      <c:valAx>
        <c:axId val="5739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33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365888804747564E-3"/>
          <c:y val="3.8937653778384963E-2"/>
          <c:w val="0.96883804882687852"/>
          <c:h val="0.68120750233375238"/>
        </c:manualLayout>
      </c:layout>
      <c:bar3DChart>
        <c:barDir val="col"/>
        <c:grouping val="clustered"/>
        <c:varyColors val="0"/>
        <c:ser>
          <c:idx val="0"/>
          <c:order val="0"/>
          <c:tx>
            <c:v>Единицы</c:v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9731275014293884E-2"/>
                  <c:y val="-2.477734180473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444253859348199E-2"/>
                  <c:y val="-3.1238896160075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243609057022542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4400" b="1" i="0" u="none" strike="noStrike" kern="1200" baseline="0">
                    <a:solidFill>
                      <a:prstClr val="black"/>
                    </a:solidFill>
                    <a:latin typeface="Traditional Arabic" panose="02020603050405020304" pitchFamily="18" charset="-78"/>
                    <a:ea typeface="+mn-ea"/>
                    <a:cs typeface="Traditional Arabic" panose="02020603050405020304" pitchFamily="18" charset="-78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Lit>
              <c:formatCode>General</c:formatCode>
              <c:ptCount val="3"/>
              <c:pt idx="0">
                <c:v>2017</c:v>
              </c:pt>
              <c:pt idx="1">
                <c:v>2024</c:v>
              </c:pt>
              <c:pt idx="2">
                <c:v>2030</c:v>
              </c:pt>
            </c:numLit>
          </c:cat>
          <c:val>
            <c:numRef>
              <c:f>'[Лист Microsoft Excel.xlsx]Лист1'!$I$4:$K$4</c:f>
              <c:numCache>
                <c:formatCode>General</c:formatCode>
                <c:ptCount val="3"/>
                <c:pt idx="0">
                  <c:v>128</c:v>
                </c:pt>
                <c:pt idx="1">
                  <c:v>130</c:v>
                </c:pt>
                <c:pt idx="2">
                  <c:v>140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995136"/>
        <c:axId val="9180672"/>
        <c:axId val="0"/>
      </c:bar3DChart>
      <c:catAx>
        <c:axId val="599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algn="ctr">
              <a:defRPr lang="ru-RU" sz="3600" b="1" i="0" u="none" strike="noStrike" kern="1200" baseline="0">
                <a:solidFill>
                  <a:prstClr val="black"/>
                </a:solidFill>
                <a:latin typeface="Traditional Arabic" panose="02020603050405020304" pitchFamily="18" charset="-78"/>
                <a:ea typeface="+mn-ea"/>
                <a:cs typeface="Traditional Arabic" panose="02020603050405020304" pitchFamily="18" charset="-78"/>
              </a:defRPr>
            </a:pPr>
            <a:endParaRPr lang="ru-RU"/>
          </a:p>
        </c:txPr>
        <c:crossAx val="9180672"/>
        <c:crosses val="autoZero"/>
        <c:auto val="1"/>
        <c:lblAlgn val="ctr"/>
        <c:lblOffset val="100"/>
        <c:noMultiLvlLbl val="0"/>
      </c:catAx>
      <c:valAx>
        <c:axId val="918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995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32386294066802E-2"/>
          <c:y val="0.18698366604669103"/>
          <c:w val="0.80761131603841607"/>
          <c:h val="0.47131384676001975"/>
        </c:manualLayout>
      </c:layout>
      <c:bar3DChart>
        <c:barDir val="col"/>
        <c:grouping val="clustered"/>
        <c:varyColors val="0"/>
        <c:ser>
          <c:idx val="0"/>
          <c:order val="0"/>
          <c:tx>
            <c:v>%</c:v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9731299212598452E-2"/>
                  <c:y val="-2.4777371497213464E-2"/>
                </c:manualLayout>
              </c:layout>
              <c:tx>
                <c:rich>
                  <a:bodyPr/>
                  <a:lstStyle/>
                  <a:p>
                    <a:r>
                      <a:rPr lang="en-US" sz="4400" b="1" i="0" u="none" strike="noStrike" kern="1200" baseline="0" dirty="0">
                        <a:solidFill>
                          <a:prstClr val="black"/>
                        </a:solidFill>
                        <a:latin typeface="Traditional Arabic" panose="02020603050405020304" pitchFamily="18" charset="-78"/>
                        <a:ea typeface="+mn-ea"/>
                        <a:cs typeface="Traditional Arabic" panose="02020603050405020304" pitchFamily="18" charset="-78"/>
                      </a:rPr>
                      <a:t>54,6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833005249343832E-2"/>
                  <c:y val="-2.8843237239512202E-2"/>
                </c:manualLayout>
              </c:layout>
              <c:tx>
                <c:rich>
                  <a:bodyPr/>
                  <a:lstStyle/>
                  <a:p>
                    <a:r>
                      <a:rPr lang="en-US" sz="4400" b="1" i="0" u="none" strike="noStrike" kern="1200" baseline="0" dirty="0">
                        <a:solidFill>
                          <a:prstClr val="black"/>
                        </a:solidFill>
                        <a:latin typeface="Traditional Arabic" panose="02020603050405020304" pitchFamily="18" charset="-78"/>
                        <a:ea typeface="+mn-ea"/>
                        <a:cs typeface="Traditional Arabic" panose="02020603050405020304" pitchFamily="18" charset="-78"/>
                      </a:rPr>
                      <a:t>57,8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444116360455045E-2"/>
                  <c:y val="-2.3956803807735898E-2"/>
                </c:manualLayout>
              </c:layout>
              <c:tx>
                <c:rich>
                  <a:bodyPr/>
                  <a:lstStyle/>
                  <a:p>
                    <a:r>
                      <a:rPr lang="en-US" sz="4400" b="1" i="0" u="none" strike="noStrike" kern="1200" baseline="0" dirty="0">
                        <a:solidFill>
                          <a:prstClr val="black"/>
                        </a:solidFill>
                        <a:latin typeface="Traditional Arabic" panose="02020603050405020304" pitchFamily="18" charset="-78"/>
                        <a:ea typeface="+mn-ea"/>
                        <a:cs typeface="Traditional Arabic" panose="02020603050405020304" pitchFamily="18" charset="-78"/>
                      </a:rPr>
                      <a:t>59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4400" b="1" i="0" u="none" strike="noStrike" kern="1200" baseline="0">
                    <a:solidFill>
                      <a:prstClr val="black"/>
                    </a:solidFill>
                    <a:latin typeface="Traditional Arabic" panose="02020603050405020304" pitchFamily="18" charset="-78"/>
                    <a:ea typeface="+mn-ea"/>
                    <a:cs typeface="Traditional Arabic" panose="02020603050405020304" pitchFamily="18" charset="-78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Lit>
              <c:formatCode>General</c:formatCode>
              <c:ptCount val="3"/>
              <c:pt idx="0">
                <c:v>2017</c:v>
              </c:pt>
              <c:pt idx="1">
                <c:v>2024</c:v>
              </c:pt>
              <c:pt idx="2">
                <c:v>2030</c:v>
              </c:pt>
            </c:numLit>
          </c:cat>
          <c:val>
            <c:numRef>
              <c:f>'[Лист Microsoft Excel.xlsx]Лист1'!$I$4:$K$4</c:f>
              <c:numCache>
                <c:formatCode>General</c:formatCode>
                <c:ptCount val="3"/>
                <c:pt idx="0">
                  <c:v>54.6</c:v>
                </c:pt>
                <c:pt idx="1">
                  <c:v>57.6</c:v>
                </c:pt>
                <c:pt idx="2">
                  <c:v>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5876736"/>
        <c:axId val="45913216"/>
        <c:axId val="0"/>
      </c:bar3DChart>
      <c:catAx>
        <c:axId val="4587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algn="ctr">
              <a:defRPr lang="ru-RU" sz="4000" b="1" i="0" u="none" strike="noStrike" kern="1200" baseline="0">
                <a:solidFill>
                  <a:prstClr val="black"/>
                </a:solidFill>
                <a:latin typeface="Traditional Arabic" panose="02020603050405020304" pitchFamily="18" charset="-78"/>
                <a:ea typeface="+mn-ea"/>
                <a:cs typeface="Traditional Arabic" panose="02020603050405020304" pitchFamily="18" charset="-78"/>
              </a:defRPr>
            </a:pPr>
            <a:endParaRPr lang="ru-RU"/>
          </a:p>
        </c:txPr>
        <c:crossAx val="45913216"/>
        <c:crosses val="autoZero"/>
        <c:auto val="1"/>
        <c:lblAlgn val="ctr"/>
        <c:lblOffset val="100"/>
        <c:noMultiLvlLbl val="0"/>
      </c:catAx>
      <c:valAx>
        <c:axId val="45913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876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84492-ACE7-4D62-9F41-7CB18FA20254}" type="datetimeFigureOut">
              <a:rPr lang="ru-RU" smtClean="0"/>
              <a:t>07.09.2018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258C9-A13A-47D1-8A41-04A48ACA0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175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52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526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526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526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51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091EA-016D-45BE-BC95-093EE83D75B5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304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27450270-7FF2-426F-A891-F65856C8FF3C}" type="slidenum">
              <a:rPr lang="ru-RU" altLang="ru-RU" smtClean="0">
                <a:solidFill>
                  <a:schemeClr val="tx1"/>
                </a:solidFill>
              </a:rPr>
              <a:pPr>
                <a:spcBef>
                  <a:spcPct val="0"/>
                </a:spcBef>
                <a:defRPr/>
              </a:pPr>
              <a:t>19</a:t>
            </a:fld>
            <a:endParaRPr lang="ru-RU" altLang="ru-RU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38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1556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  <p:transition spd="slow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  <p:transition spd="slow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  <p:transition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1556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9978"/>
      </p:ext>
    </p:extLst>
  </p:cSld>
  <p:clrMapOvr>
    <a:masterClrMapping/>
  </p:clrMapOvr>
  <p:transition spd="slow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127364"/>
      </p:ext>
    </p:extLst>
  </p:cSld>
  <p:clrMapOvr>
    <a:masterClrMapping/>
  </p:clrMapOvr>
  <p:transition spd="slow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36929"/>
      </p:ext>
    </p:extLst>
  </p:cSld>
  <p:clrMapOvr>
    <a:masterClrMapping/>
  </p:clrMapOvr>
  <p:transition spd="slow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17604"/>
      </p:ext>
    </p:extLst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61972"/>
      </p:ext>
    </p:extLst>
  </p:cSld>
  <p:clrMapOvr>
    <a:masterClrMapping/>
  </p:clrMapOvr>
  <p:transition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137113"/>
      </p:ext>
    </p:extLst>
  </p:cSld>
  <p:clrMapOvr>
    <a:masterClrMapping/>
  </p:clrMapOvr>
  <p:transition spd="slow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7782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  <p:transition spd="slow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506512"/>
      </p:ext>
    </p:extLst>
  </p:cSld>
  <p:clrMapOvr>
    <a:masterClrMapping/>
  </p:clrMapOvr>
  <p:transition spd="slow">
    <p:pul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72610"/>
      </p:ext>
    </p:extLst>
  </p:cSld>
  <p:clrMapOvr>
    <a:masterClrMapping/>
  </p:clrMapOvr>
  <p:transition spd="slow">
    <p:pul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38545"/>
      </p:ext>
    </p:extLst>
  </p:cSld>
  <p:clrMapOvr>
    <a:masterClrMapping/>
  </p:clrMapOvr>
  <p:transition spd="slow">
    <p:pul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5504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76"/>
            <a:ext cx="9144000" cy="51368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07.09.2018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07.09.2018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04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355726"/>
            <a:ext cx="7772400" cy="1102519"/>
          </a:xfrm>
        </p:spPr>
        <p:txBody>
          <a:bodyPr>
            <a:noAutofit/>
          </a:bodyPr>
          <a:lstStyle/>
          <a:p>
            <a:pPr>
              <a:lnSpc>
                <a:spcPts val="4400"/>
              </a:lnSpc>
            </a:pPr>
            <a: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социально-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развития Ростовской области </a:t>
            </a: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 года</a:t>
            </a:r>
            <a: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Раздел «СПОРТ»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80093" y="465998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5" y="-84419"/>
            <a:ext cx="8958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 по реализации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53443" y="629452"/>
            <a:ext cx="5688632" cy="4205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«Спорт высших достижений»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2349" y="1050029"/>
            <a:ext cx="8964488" cy="3004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материально-техническое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финансовое обеспечение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донских 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спортсменов</a:t>
            </a:r>
            <a:endParaRPr lang="ru-RU" sz="8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396000" algn="just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еализация мер стимулирования спортсменов и тренеров</a:t>
            </a:r>
            <a:endParaRPr lang="ru-RU" sz="28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396000" algn="just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всероссийских и международных 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соревнований</a:t>
            </a:r>
          </a:p>
          <a:p>
            <a:pPr marL="342900" indent="-342900" algn="just">
              <a:lnSpc>
                <a:spcPts val="2200"/>
              </a:lnSpc>
              <a:buFont typeface="Wingdings" panose="05000000000000000000" pitchFamily="2" charset="2"/>
              <a:buChar char="Ø"/>
            </a:pPr>
            <a:endParaRPr lang="ru-RU" sz="28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353" y="3435846"/>
            <a:ext cx="2345457" cy="1563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425422"/>
            <a:ext cx="2376264" cy="1584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7626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45624" cy="1026114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уровня обеспеченности населения спортивными сооружениями (%)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1603295"/>
              </p:ext>
            </p:extLst>
          </p:nvPr>
        </p:nvGraphicFramePr>
        <p:xfrm>
          <a:off x="137344" y="1275606"/>
          <a:ext cx="8820472" cy="386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1635646"/>
            <a:ext cx="2103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10 230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987824" y="1455626"/>
            <a:ext cx="3240360" cy="324036"/>
          </a:xfrm>
          <a:prstGeom prst="rightArrow">
            <a:avLst/>
          </a:prstGeom>
          <a:scene3d>
            <a:camera prst="orthographicFront">
              <a:rot lat="2400000" lon="0" rev="60000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63284" y="852062"/>
            <a:ext cx="2160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+1625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39112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1645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224" y="-193283"/>
            <a:ext cx="8687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 по реализации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15814" y="411510"/>
            <a:ext cx="3652809" cy="4131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«Массовый спорт»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7193" y="1203598"/>
            <a:ext cx="871008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3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строительство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спортивных комплексов                   с бассейнами</a:t>
            </a:r>
          </a:p>
          <a:p>
            <a:pPr indent="457200" algn="just">
              <a:lnSpc>
                <a:spcPts val="33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возведение многофункциональных спортивных площадок</a:t>
            </a:r>
          </a:p>
          <a:p>
            <a:pPr indent="457200" algn="just">
              <a:lnSpc>
                <a:spcPts val="33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восстановление спортивных ядер стадионов по месту </a:t>
            </a: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жительства</a:t>
            </a:r>
            <a:endParaRPr lang="ru-RU" sz="26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7200" algn="just">
              <a:lnSpc>
                <a:spcPts val="33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26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7200" algn="just">
              <a:lnSpc>
                <a:spcPts val="33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26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761" y="3435846"/>
            <a:ext cx="2314687" cy="1546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943" y="3435846"/>
            <a:ext cx="2393933" cy="1493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7799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224" y="-193283"/>
            <a:ext cx="8687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 по реализации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771550"/>
            <a:ext cx="5688632" cy="43600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«Спорт высших достижений»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0679" y="1243699"/>
            <a:ext cx="8520248" cy="227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4000"/>
              </a:lnSpc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региональных центров подготовки спортивных команд по 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44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спартакиадных</a:t>
            </a:r>
            <a:r>
              <a:rPr lang="ru-RU" sz="6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видам спорта</a:t>
            </a:r>
            <a:endParaRPr lang="ru-RU" sz="2800" b="1" kern="0" dirty="0">
              <a:solidFill>
                <a:srgbClr val="31489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5000"/>
              </a:lnSpc>
              <a:buFont typeface="Wingdings" panose="05000000000000000000" pitchFamily="2" charset="2"/>
              <a:buChar char="Ø"/>
            </a:pP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</a:t>
            </a:r>
            <a:r>
              <a:rPr lang="ru-RU" sz="6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спортивных кластеров</a:t>
            </a: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35350"/>
            <a:ext cx="2387600" cy="1512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579" y="3418713"/>
            <a:ext cx="2420865" cy="1529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4073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83568" y="123478"/>
            <a:ext cx="7992888" cy="8820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Стратегия социально-экономического развития области до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2030 года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7504" y="2318800"/>
            <a:ext cx="2880320" cy="11559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</a:t>
            </a:r>
          </a:p>
          <a:p>
            <a:pPr algn="ctr"/>
            <a:r>
              <a:rPr lang="ru-RU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азвития </a:t>
            </a:r>
            <a:r>
              <a:rPr lang="ru-RU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массового спорта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94248" y="1170465"/>
            <a:ext cx="7350159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Стратегия </a:t>
            </a:r>
            <a:r>
              <a:rPr lang="ru-RU" sz="28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физической культуры и спорта до 2030 года</a:t>
            </a:r>
            <a:endParaRPr lang="ru-RU" sz="28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37179" y="2318800"/>
            <a:ext cx="3024336" cy="11559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КОНЦЕПЦИЯ</a:t>
            </a:r>
          </a:p>
          <a:p>
            <a:pPr algn="ctr"/>
            <a:r>
              <a:rPr lang="ru-RU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</a:t>
            </a:r>
            <a:r>
              <a:rPr lang="ru-RU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спорта высших достижений</a:t>
            </a:r>
          </a:p>
          <a:p>
            <a:pPr algn="ctr"/>
            <a:endParaRPr lang="ru-RU" sz="2800" b="1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387563" y="2313661"/>
            <a:ext cx="2592287" cy="11611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КОНЦЕПЦИЯ</a:t>
            </a:r>
          </a:p>
          <a:p>
            <a:pPr algn="ctr"/>
            <a:r>
              <a:rPr lang="ru-RU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спортивной инфраструктуры</a:t>
            </a:r>
            <a:endParaRPr lang="ru-RU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319972" y="994053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1547664" y="2034561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89307" y="2021286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337539" y="2065674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94953" y="3474790"/>
            <a:ext cx="18993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3484966"/>
            <a:ext cx="18993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3474790"/>
            <a:ext cx="22840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545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753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Паспорта проектов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76513"/>
            <a:ext cx="7416824" cy="289309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5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048" y="1203598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Дона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школьников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</a:t>
            </a:r>
            <a:r>
              <a:rPr lang="ru-RU" sz="2400" b="1" kern="0" dirty="0" err="1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СУЗов</a:t>
            </a:r>
            <a:endParaRPr lang="ru-RU" sz="24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ВУЗов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допризывной молодежи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клубов по месту жительства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школ-интернатов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госслужащих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правоохранительных органов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411510"/>
            <a:ext cx="20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0676" y="668019"/>
            <a:ext cx="3744416" cy="4852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«Массовый спорт»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25296" y="4628837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4305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753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Паспорта проектов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7230"/>
            <a:ext cx="8424936" cy="33487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5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Спартакиада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учащихся </a:t>
            </a: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России 2019, 2021 и 2023 годов</a:t>
            </a:r>
            <a:endParaRPr lang="ru-RU" sz="24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b="1" kern="0" dirty="0" err="1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Сурдлимпийские</a:t>
            </a: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2019 года </a:t>
            </a:r>
            <a:endParaRPr lang="ru-RU" sz="2400" b="1" kern="0" dirty="0" smtClean="0">
              <a:solidFill>
                <a:srgbClr val="31489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Спартакиада спортивных школ 2020 года </a:t>
            </a:r>
            <a:endParaRPr lang="ru-RU" sz="24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Олимпийские игры 2020 года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kern="0" dirty="0" err="1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Паралимпийские</a:t>
            </a: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игры 2020 года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Спартакиада молодежи России 2022 года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22524" y="339502"/>
            <a:ext cx="20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676736"/>
            <a:ext cx="5760640" cy="4852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«Спорт высших достижений»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5471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3799545"/>
            <a:ext cx="22268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0"/>
            <a:ext cx="8229600" cy="6275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Паспорта проектов</a:t>
            </a:r>
            <a:endParaRPr lang="ru-RU" b="1" dirty="0">
              <a:solidFill>
                <a:srgbClr val="00B0F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08103" y="409256"/>
            <a:ext cx="24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endParaRPr lang="ru-RU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5724128" y="2859782"/>
            <a:ext cx="4657309" cy="3831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347614"/>
            <a:ext cx="2731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Ростов-на-Дону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27584" y="1656558"/>
            <a:ext cx="8229600" cy="52523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</a:t>
            </a: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евобережный</a:t>
            </a:r>
            <a:endParaRPr lang="ru-RU" sz="2800" b="1" kern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РОУОР</a:t>
            </a:r>
            <a:endParaRPr lang="ru-RU" sz="24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областной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Дом физической культуры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дворец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спорта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стадион Локомотив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адаптивный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центр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парк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им. Н. Островского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бульвар </a:t>
            </a:r>
            <a:r>
              <a:rPr lang="ru-RU" sz="24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Комарова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7656" y="626847"/>
            <a:ext cx="4464496" cy="7855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Развитие </a:t>
            </a: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спортивной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инфраструктуры»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8562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161" y="1347615"/>
            <a:ext cx="8712968" cy="3207804"/>
          </a:xfrm>
        </p:spPr>
        <p:txBody>
          <a:bodyPr>
            <a:noAutofit/>
          </a:bodyPr>
          <a:lstStyle/>
          <a:p>
            <a:pPr mar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ru-RU" sz="2800" b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Таганрог</a:t>
            </a:r>
          </a:p>
          <a:p>
            <a:pPr algn="just">
              <a:lnSpc>
                <a:spcPts val="25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яхт-клуб </a:t>
            </a:r>
          </a:p>
          <a:p>
            <a:pPr algn="just">
              <a:lnSpc>
                <a:spcPts val="25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спорткомплекс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«Красный Котельщик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11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ru-RU" sz="2800" b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Азов</a:t>
            </a:r>
          </a:p>
          <a:p>
            <a:pPr marL="0" indent="342900" algn="just">
              <a:lnSpc>
                <a:spcPts val="25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областная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спортивная школа олимпийского резерва № </a:t>
            </a: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endParaRPr lang="ru-RU" sz="10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ru-RU" sz="2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Белая </a:t>
            </a:r>
            <a:r>
              <a:rPr lang="ru-RU" sz="2800" b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Калитва</a:t>
            </a:r>
          </a:p>
          <a:p>
            <a:pPr algn="just">
              <a:lnSpc>
                <a:spcPts val="25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дворец спорта</a:t>
            </a:r>
            <a:endParaRPr lang="ru-RU" sz="10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ru-RU" sz="2800" b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Шахты </a:t>
            </a:r>
          </a:p>
          <a:p>
            <a:pPr marL="0" indent="342900" algn="just">
              <a:lnSpc>
                <a:spcPts val="25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стадион </a:t>
            </a:r>
            <a:r>
              <a:rPr lang="ru-RU" sz="28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«Шахтёр»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-19888"/>
            <a:ext cx="8229600" cy="6275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Паспорта проектов</a:t>
            </a:r>
            <a:endParaRPr lang="ru-RU" b="1" dirty="0">
              <a:solidFill>
                <a:srgbClr val="00B0F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4985" y="596219"/>
            <a:ext cx="4464496" cy="7399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Развитие </a:t>
            </a: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спортивной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инфраструктуры»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6918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2211388"/>
            <a:ext cx="4572000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22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57158" y="52769"/>
            <a:ext cx="8607330" cy="1015663"/>
          </a:xfrm>
          <a:prstGeom prst="rect">
            <a:avLst/>
          </a:prstGeom>
          <a:pattFill prst="openDmnd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ts val="2400"/>
              </a:lnSpc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Всероссийский смотр-конкурс на лучшую организацию физкультурно-спортивной работы              в субъектах Российской Федерации за 2017 год</a:t>
            </a:r>
            <a:endParaRPr lang="ru-RU" sz="2600" b="1" cap="all" dirty="0">
              <a:ln/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2" name="Прямоугольник 2"/>
          <p:cNvSpPr>
            <a:spLocks noChangeArrowheads="1"/>
          </p:cNvSpPr>
          <p:nvPr/>
        </p:nvSpPr>
        <p:spPr bwMode="auto">
          <a:xfrm>
            <a:off x="2914650" y="3559175"/>
            <a:ext cx="5905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– в номинации «Подготовка спортивного резерва» (по итогам 2016 года – 47 место)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1203598"/>
            <a:ext cx="2584686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место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3245" y="2427288"/>
            <a:ext cx="2584686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место</a:t>
            </a:r>
          </a:p>
        </p:txBody>
      </p:sp>
      <p:sp>
        <p:nvSpPr>
          <p:cNvPr id="48139" name="Прямоугольник 3"/>
          <p:cNvSpPr>
            <a:spLocks noChangeArrowheads="1"/>
          </p:cNvSpPr>
          <p:nvPr/>
        </p:nvSpPr>
        <p:spPr bwMode="auto">
          <a:xfrm>
            <a:off x="2914650" y="1116013"/>
            <a:ext cx="6194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– среди 85 субъектов Российской Федерации  (по итогам 2016 года –                   33 место) </a:t>
            </a:r>
          </a:p>
        </p:txBody>
      </p:sp>
      <p:sp>
        <p:nvSpPr>
          <p:cNvPr id="48140" name="Прямоугольник 4"/>
          <p:cNvSpPr>
            <a:spLocks noChangeArrowheads="1"/>
          </p:cNvSpPr>
          <p:nvPr/>
        </p:nvSpPr>
        <p:spPr bwMode="auto">
          <a:xfrm>
            <a:off x="2914650" y="2414588"/>
            <a:ext cx="6229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just" eaLnBrk="1" hangingPunct="1">
              <a:lnSpc>
                <a:spcPts val="24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–  среди субъектов Российской Федерации            I группы с численностью населения 2 млн. человек и более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4276" y="3558638"/>
            <a:ext cx="2584686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место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64902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3799545"/>
            <a:ext cx="22268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6" y="195486"/>
            <a:ext cx="5184576" cy="45673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99992" y="195484"/>
            <a:ext cx="45720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buAutoNum type="arabicPeriod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социального благополучия населения</a:t>
            </a:r>
          </a:p>
          <a:p>
            <a:pPr marL="457200" indent="-457200" algn="ctr">
              <a:buAutoNum type="arabicPeriod"/>
            </a:pP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Выполнение роли опорного региона «новой экономики» России</a:t>
            </a:r>
          </a:p>
          <a:p>
            <a:pPr algn="ctr"/>
            <a:endParaRPr lang="ru-RU" sz="9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Реализация функций научно-технологического и политико-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управленческого центра юга России</a:t>
            </a:r>
          </a:p>
          <a:p>
            <a:pPr algn="ctr"/>
            <a:endParaRPr lang="ru-RU" sz="9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Сохранение уникальной экосистемы донского края</a:t>
            </a:r>
          </a:p>
          <a:p>
            <a:pPr algn="ctr"/>
            <a:endParaRPr lang="ru-RU" sz="9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охранение и развитие уникального культурного пространства донского края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80093" y="465998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2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19885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355726"/>
            <a:ext cx="7772400" cy="1102519"/>
          </a:xfrm>
        </p:spPr>
        <p:txBody>
          <a:bodyPr>
            <a:noAutofit/>
          </a:bodyPr>
          <a:lstStyle/>
          <a:p>
            <a:pPr>
              <a:lnSpc>
                <a:spcPts val="4400"/>
              </a:lnSpc>
            </a:pPr>
            <a: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социально-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развития Ростовской области </a:t>
            </a: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4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4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 года</a:t>
            </a:r>
            <a: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333399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Раздел «СПОРТ»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48464" y="463855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9202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3799545"/>
            <a:ext cx="22268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859944"/>
            <a:ext cx="4392488" cy="17281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Стратегия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области </a:t>
            </a:r>
          </a:p>
          <a:p>
            <a:pPr algn="ctr">
              <a:lnSpc>
                <a:spcPts val="3600"/>
              </a:lnSpc>
            </a:pP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 2030 года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604" y="637240"/>
            <a:ext cx="37249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Президента РФ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07.05.2018 № 204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национальных целях и стратегических задачах развития Российской Федерации на период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года»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033541" y="1472012"/>
            <a:ext cx="432048" cy="504056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416" y="2715766"/>
            <a:ext cx="2958574" cy="1970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8780093" y="465998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3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665291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3799545"/>
            <a:ext cx="22268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63136"/>
            <a:ext cx="8892480" cy="43966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39916"/>
            <a:ext cx="8549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Общественные обсуждения и публичные слушания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80093" y="465998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4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47386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white">
          <a:xfrm>
            <a:off x="1356491" y="3799545"/>
            <a:ext cx="22268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FEFE"/>
                </a:solidFill>
              </a:rPr>
              <a:t>Название графика</a:t>
            </a:r>
            <a:endParaRPr lang="en-US" sz="2000" b="1" dirty="0">
              <a:solidFill>
                <a:srgbClr val="FEFEF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18996"/>
            <a:ext cx="1952143" cy="129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63838"/>
            <a:ext cx="1969370" cy="1371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U:\16.Пресс-секретарь\фото летняя спартакиада\PVI_03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18" y="3219822"/>
            <a:ext cx="2330342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U:\16.Пресс-секретарь\фото летняя спартакиада\Velogonki_0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046" y="1132567"/>
            <a:ext cx="1944217" cy="1385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D:\все презентации\фото для презентации\-4a0LX0iCC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47" y="3435846"/>
            <a:ext cx="2081879" cy="1387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15032" y="195485"/>
            <a:ext cx="8547533" cy="13747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Физическая культура и спорт</a:t>
            </a:r>
          </a:p>
          <a:p>
            <a:pPr marL="0" marR="0" lvl="0" indent="0" algn="ctr" defTabSz="91440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>
                  <a:noFill/>
                </a:ln>
                <a:solidFill>
                  <a:srgbClr val="31489F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6268" y="1132567"/>
            <a:ext cx="345639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приоритетная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задача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государства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48464" y="463855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7966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83568" y="123478"/>
            <a:ext cx="7992888" cy="8820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Стратегия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области до 2030 года</a:t>
            </a:r>
            <a:endParaRPr lang="ru-RU" sz="3200" b="1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94249" y="2427734"/>
            <a:ext cx="2736304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Массовый спорт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182303" y="1347614"/>
            <a:ext cx="2880320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Раздел «СПОРТ»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652120" y="2472122"/>
            <a:ext cx="3024336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 высших достижений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473511" y="3723878"/>
            <a:ext cx="4248471" cy="11611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Создание условий для </a:t>
            </a:r>
            <a:r>
              <a:rPr lang="ru-RU" sz="3200" b="1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занятий </a:t>
            </a: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спортом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499992" y="1059582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3131840" y="2211710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796136" y="2225300"/>
            <a:ext cx="360040" cy="216024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3131840" y="3336218"/>
            <a:ext cx="432048" cy="288031"/>
          </a:xfrm>
          <a:prstGeom prst="upArrow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647967" y="3336217"/>
            <a:ext cx="432048" cy="288031"/>
          </a:xfrm>
          <a:prstGeom prst="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48464" y="463855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818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0851"/>
            <a:ext cx="8856984" cy="702078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2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граждан, </a:t>
            </a:r>
            <a:r>
              <a:rPr lang="ru-RU" sz="2800" b="1" dirty="0" smtClean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занимающихся физической культурой и </a:t>
            </a:r>
            <a:r>
              <a:rPr lang="ru-RU" sz="28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 (%)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3070095"/>
              </p:ext>
            </p:extLst>
          </p:nvPr>
        </p:nvGraphicFramePr>
        <p:xfrm>
          <a:off x="179512" y="1779662"/>
          <a:ext cx="8784976" cy="313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63688" y="-120385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Динамические</a:t>
            </a:r>
            <a:r>
              <a:rPr lang="ru-RU" sz="4400" dirty="0" smtClean="0">
                <a:solidFill>
                  <a:srgbClr val="00B0F0"/>
                </a:solidFill>
              </a:rPr>
              <a:t> </a:t>
            </a:r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555526"/>
            <a:ext cx="3960440" cy="5572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«Массовый спорт»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48464" y="463855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2623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224" y="-193283"/>
            <a:ext cx="8687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 по реализации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24209" y="502367"/>
            <a:ext cx="3744416" cy="4852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«Массовый спорт»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1203598"/>
            <a:ext cx="90010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6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проведение </a:t>
            </a:r>
            <a:r>
              <a:rPr lang="ru-RU" sz="2600" b="1" kern="0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областных комплексных </a:t>
            </a: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спартакиад</a:t>
            </a:r>
            <a:endParaRPr lang="ru-RU" sz="9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7200" algn="just">
              <a:lnSpc>
                <a:spcPts val="36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увеличение количества физкультурно-спортивных мероприятий в муниципальных образованиях</a:t>
            </a:r>
            <a:endParaRPr lang="ru-RU" sz="800" b="1" kern="0" dirty="0" smtClean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57200" algn="just">
              <a:lnSpc>
                <a:spcPts val="36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600" b="1" kern="0" dirty="0" smtClean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вовлечение населения в выполнение нормативов ГТО</a:t>
            </a:r>
            <a:endParaRPr lang="ru-RU" sz="2600" b="1" kern="0" dirty="0">
              <a:solidFill>
                <a:srgbClr val="31489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ts val="3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225643"/>
            <a:ext cx="2232248" cy="1593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19822"/>
            <a:ext cx="2483790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748464" y="463855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0084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2634328"/>
              </p:ext>
            </p:extLst>
          </p:nvPr>
        </p:nvGraphicFramePr>
        <p:xfrm>
          <a:off x="154221" y="1563638"/>
          <a:ext cx="8769637" cy="3284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21880" y="978194"/>
            <a:ext cx="7848872" cy="7640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медалей (ед.)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688" y="-164554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Динамические цели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570141"/>
            <a:ext cx="5832648" cy="48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31489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«Спорт высших достижений»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48464" y="463855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837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</TotalTime>
  <Words>533</Words>
  <Application>Microsoft Office PowerPoint</Application>
  <PresentationFormat>Экран (16:9)</PresentationFormat>
  <Paragraphs>169</Paragraphs>
  <Slides>20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Специальное оформление</vt:lpstr>
      <vt:lpstr>2_Тема Office</vt:lpstr>
      <vt:lpstr> Стратегия социально- экономического развития Ростовской области  на период до 2030 года Раздел «СПОРТ»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Увеличение доли граждан, занимающихся физической культурой и спортом (%)</vt:lpstr>
      <vt:lpstr>Презентация PowerPoint</vt:lpstr>
      <vt:lpstr>Презентация PowerPoint</vt:lpstr>
      <vt:lpstr>Презентация PowerPoint</vt:lpstr>
      <vt:lpstr>Увеличение уровня обеспеченности населения спортивными сооружениями (%)</vt:lpstr>
      <vt:lpstr>Презентация PowerPoint</vt:lpstr>
      <vt:lpstr>Презентация PowerPoint</vt:lpstr>
      <vt:lpstr>Презентация PowerPoint</vt:lpstr>
      <vt:lpstr>Паспорта проектов</vt:lpstr>
      <vt:lpstr>Паспорта проектов</vt:lpstr>
      <vt:lpstr>Презентация PowerPoint</vt:lpstr>
      <vt:lpstr>Презентация PowerPoint</vt:lpstr>
      <vt:lpstr>Презентация PowerPoint</vt:lpstr>
      <vt:lpstr> Стратегия социально- экономического развития Ростовской области  на период до 2030 года Раздел «СПОРТ»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User</cp:lastModifiedBy>
  <cp:revision>491</cp:revision>
  <cp:lastPrinted>2018-09-07T07:43:10Z</cp:lastPrinted>
  <dcterms:created xsi:type="dcterms:W3CDTF">2009-01-08T12:15:48Z</dcterms:created>
  <dcterms:modified xsi:type="dcterms:W3CDTF">2018-09-07T10:14:36Z</dcterms:modified>
</cp:coreProperties>
</file>